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43891200" cy="32918400"/>
  <p:notesSz cx="6858000" cy="9144000"/>
  <p:defaultTextStyle>
    <a:defPPr>
      <a:defRPr lang="en-US"/>
    </a:defPPr>
    <a:lvl1pPr marL="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1pPr>
    <a:lvl2pPr marL="219456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2pPr>
    <a:lvl3pPr marL="438912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3pPr>
    <a:lvl4pPr marL="658368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4pPr>
    <a:lvl5pPr marL="877824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5pPr>
    <a:lvl6pPr marL="1097280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6pPr>
    <a:lvl7pPr marL="1316736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7pPr>
    <a:lvl8pPr marL="1536192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8pPr>
    <a:lvl9pPr marL="17556480" algn="l" defTabSz="2194560" rtl="0" eaLnBrk="1" latinLnBrk="0" hangingPunct="1">
      <a:defRPr sz="8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D2173939-4851-494D-8A3E-B0C5F0F3140C}">
          <p14:sldIdLst>
            <p14:sldId id="25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8943">
          <p15:clr>
            <a:srgbClr val="A4A3A4"/>
          </p15:clr>
        </p15:guide>
        <p15:guide id="2" pos="1379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A020"/>
    <a:srgbClr val="2C7799"/>
    <a:srgbClr val="7F5929"/>
    <a:srgbClr val="FFC900"/>
    <a:srgbClr val="FCBD24"/>
    <a:srgbClr val="EAFBA1"/>
    <a:srgbClr val="F7BC2B"/>
    <a:srgbClr val="93B648"/>
    <a:srgbClr val="708B39"/>
    <a:srgbClr val="F3AF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9936" autoAdjust="0"/>
    <p:restoredTop sz="50000" autoAdjust="0"/>
  </p:normalViewPr>
  <p:slideViewPr>
    <p:cSldViewPr snapToGrid="0" snapToObjects="1">
      <p:cViewPr varScale="1">
        <p:scale>
          <a:sx n="19" d="100"/>
          <a:sy n="19" d="100"/>
        </p:scale>
        <p:origin x="125" y="782"/>
      </p:cViewPr>
      <p:guideLst>
        <p:guide orient="horz" pos="8943"/>
        <p:guide pos="13793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tiff>
</file>

<file path=ppt/media/image4.tiff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2C2F6D-E2DD-654C-86A4-7C4BF0AE8031}" type="datetimeFigureOut">
              <a:rPr lang="en-US" smtClean="0"/>
              <a:t>4/24/2018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85DD62-AED9-014F-82CD-E2F40619B0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102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19456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1pPr>
    <a:lvl2pPr marL="2194560" algn="l" defTabSz="219456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2pPr>
    <a:lvl3pPr marL="4389120" algn="l" defTabSz="219456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3pPr>
    <a:lvl4pPr marL="6583680" algn="l" defTabSz="219456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4pPr>
    <a:lvl5pPr marL="8778240" algn="l" defTabSz="219456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5pPr>
    <a:lvl6pPr marL="10972800" algn="l" defTabSz="219456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6pPr>
    <a:lvl7pPr marL="13167360" algn="l" defTabSz="219456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7pPr>
    <a:lvl8pPr marL="15361920" algn="l" defTabSz="219456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8pPr>
    <a:lvl9pPr marL="17556480" algn="l" defTabSz="2194560" rtl="0" eaLnBrk="1" latinLnBrk="0" hangingPunct="1">
      <a:defRPr sz="5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985DD62-AED9-014F-82CD-E2F40619B04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3582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10226042"/>
            <a:ext cx="37307520" cy="705612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83680" y="18653760"/>
            <a:ext cx="30723840" cy="84124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65836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8778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C6199-44F3-DD4C-A9AD-3B7E0A41CF89}" type="datetimeFigureOut">
              <a:rPr lang="en-US" smtClean="0"/>
              <a:t>4/24/2018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F6098-2AE3-AC4B-AB4B-52CE0E5AC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1366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C6199-44F3-DD4C-A9AD-3B7E0A41CF89}" type="datetimeFigureOut">
              <a:rPr lang="en-US" smtClean="0"/>
              <a:t>4/24/2018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F6098-2AE3-AC4B-AB4B-52CE0E5AC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4553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2742905" y="6324600"/>
            <a:ext cx="47404018" cy="1348206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530843" y="6324600"/>
            <a:ext cx="141480542" cy="1348206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C6199-44F3-DD4C-A9AD-3B7E0A41CF89}" type="datetimeFigureOut">
              <a:rPr lang="en-US" smtClean="0"/>
              <a:t>4/24/2018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F6098-2AE3-AC4B-AB4B-52CE0E5AC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4582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C6199-44F3-DD4C-A9AD-3B7E0A41CF89}" type="datetimeFigureOut">
              <a:rPr lang="en-US" smtClean="0"/>
              <a:t>4/24/2018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F6098-2AE3-AC4B-AB4B-52CE0E5AC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6813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67102" y="21153122"/>
            <a:ext cx="37307520" cy="6537960"/>
          </a:xfrm>
        </p:spPr>
        <p:txBody>
          <a:bodyPr anchor="t"/>
          <a:lstStyle>
            <a:lvl1pPr algn="l">
              <a:defRPr sz="192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7102" y="13952225"/>
            <a:ext cx="37307520" cy="7200898"/>
          </a:xfrm>
        </p:spPr>
        <p:txBody>
          <a:bodyPr anchor="b"/>
          <a:lstStyle>
            <a:lvl1pPr marL="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1pPr>
            <a:lvl2pPr marL="2194560" indent="0">
              <a:buNone/>
              <a:defRPr sz="8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770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67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C6199-44F3-DD4C-A9AD-3B7E0A41CF89}" type="datetimeFigureOut">
              <a:rPr lang="en-US" smtClean="0"/>
              <a:t>4/24/2018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F6098-2AE3-AC4B-AB4B-52CE0E5AC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009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530842" y="36865560"/>
            <a:ext cx="94442280" cy="104279702"/>
          </a:xfr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5704642" y="36865560"/>
            <a:ext cx="94442280" cy="104279702"/>
          </a:xfrm>
        </p:spPr>
        <p:txBody>
          <a:bodyPr/>
          <a:lstStyle>
            <a:lvl1pPr>
              <a:defRPr sz="13400"/>
            </a:lvl1pPr>
            <a:lvl2pPr>
              <a:defRPr sz="11500"/>
            </a:lvl2pPr>
            <a:lvl3pPr>
              <a:defRPr sz="9600"/>
            </a:lvl3pPr>
            <a:lvl4pPr>
              <a:defRPr sz="8600"/>
            </a:lvl4pPr>
            <a:lvl5pPr>
              <a:defRPr sz="8600"/>
            </a:lvl5pPr>
            <a:lvl6pPr>
              <a:defRPr sz="8600"/>
            </a:lvl6pPr>
            <a:lvl7pPr>
              <a:defRPr sz="8600"/>
            </a:lvl7pPr>
            <a:lvl8pPr>
              <a:defRPr sz="8600"/>
            </a:lvl8pPr>
            <a:lvl9pPr>
              <a:defRPr sz="8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C6199-44F3-DD4C-A9AD-3B7E0A41CF89}" type="datetimeFigureOut">
              <a:rPr lang="en-US" smtClean="0"/>
              <a:t>4/24/2018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F6098-2AE3-AC4B-AB4B-52CE0E5AC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976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0" y="1318262"/>
            <a:ext cx="39502080" cy="54864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0" y="7368542"/>
            <a:ext cx="19392902" cy="3070858"/>
          </a:xfrm>
        </p:spPr>
        <p:txBody>
          <a:bodyPr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94560" y="10439400"/>
            <a:ext cx="19392902" cy="18966182"/>
          </a:xfr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96122" y="7368542"/>
            <a:ext cx="19400520" cy="3070858"/>
          </a:xfrm>
        </p:spPr>
        <p:txBody>
          <a:bodyPr anchor="b"/>
          <a:lstStyle>
            <a:lvl1pPr marL="0" indent="0">
              <a:buNone/>
              <a:defRPr sz="1150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00" b="1"/>
            </a:lvl3pPr>
            <a:lvl4pPr marL="6583680" indent="0">
              <a:buNone/>
              <a:defRPr sz="7700" b="1"/>
            </a:lvl4pPr>
            <a:lvl5pPr marL="8778240" indent="0">
              <a:buNone/>
              <a:defRPr sz="7700" b="1"/>
            </a:lvl5pPr>
            <a:lvl6pPr marL="10972800" indent="0">
              <a:buNone/>
              <a:defRPr sz="7700" b="1"/>
            </a:lvl6pPr>
            <a:lvl7pPr marL="13167360" indent="0">
              <a:buNone/>
              <a:defRPr sz="7700" b="1"/>
            </a:lvl7pPr>
            <a:lvl8pPr marL="15361920" indent="0">
              <a:buNone/>
              <a:defRPr sz="7700" b="1"/>
            </a:lvl8pPr>
            <a:lvl9pPr marL="17556480" indent="0">
              <a:buNone/>
              <a:defRPr sz="77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96122" y="10439400"/>
            <a:ext cx="19400520" cy="18966182"/>
          </a:xfrm>
        </p:spPr>
        <p:txBody>
          <a:bodyPr/>
          <a:lstStyle>
            <a:lvl1pPr>
              <a:defRPr sz="11500"/>
            </a:lvl1pPr>
            <a:lvl2pPr>
              <a:defRPr sz="9600"/>
            </a:lvl2pPr>
            <a:lvl3pPr>
              <a:defRPr sz="8600"/>
            </a:lvl3pPr>
            <a:lvl4pPr>
              <a:defRPr sz="7700"/>
            </a:lvl4pPr>
            <a:lvl5pPr>
              <a:defRPr sz="7700"/>
            </a:lvl5pPr>
            <a:lvl6pPr>
              <a:defRPr sz="7700"/>
            </a:lvl6pPr>
            <a:lvl7pPr>
              <a:defRPr sz="7700"/>
            </a:lvl7pPr>
            <a:lvl8pPr>
              <a:defRPr sz="7700"/>
            </a:lvl8pPr>
            <a:lvl9pPr>
              <a:defRPr sz="7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C6199-44F3-DD4C-A9AD-3B7E0A41CF89}" type="datetimeFigureOut">
              <a:rPr lang="en-US" smtClean="0"/>
              <a:t>4/24/2018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F6098-2AE3-AC4B-AB4B-52CE0E5AC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257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C6199-44F3-DD4C-A9AD-3B7E0A41CF89}" type="datetimeFigureOut">
              <a:rPr lang="en-US" smtClean="0"/>
              <a:t>4/24/2018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F6098-2AE3-AC4B-AB4B-52CE0E5AC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8073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C6199-44F3-DD4C-A9AD-3B7E0A41CF89}" type="datetimeFigureOut">
              <a:rPr lang="en-US" smtClean="0"/>
              <a:t>4/24/2018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F6098-2AE3-AC4B-AB4B-52CE0E5AC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2579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94563" y="1310640"/>
            <a:ext cx="14439902" cy="5577840"/>
          </a:xfr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60240" y="1310643"/>
            <a:ext cx="24536400" cy="28094942"/>
          </a:xfrm>
        </p:spPr>
        <p:txBody>
          <a:bodyPr/>
          <a:lstStyle>
            <a:lvl1pPr>
              <a:defRPr sz="15400"/>
            </a:lvl1pPr>
            <a:lvl2pPr>
              <a:defRPr sz="13400"/>
            </a:lvl2pPr>
            <a:lvl3pPr>
              <a:defRPr sz="1150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94563" y="6888483"/>
            <a:ext cx="14439902" cy="22517102"/>
          </a:xfrm>
        </p:spPr>
        <p:txBody>
          <a:bodyPr/>
          <a:lstStyle>
            <a:lvl1pPr marL="0" indent="0">
              <a:buNone/>
              <a:defRPr sz="6700"/>
            </a:lvl1pPr>
            <a:lvl2pPr marL="2194560" indent="0">
              <a:buNone/>
              <a:defRPr sz="5800"/>
            </a:lvl2pPr>
            <a:lvl3pPr marL="4389120" indent="0">
              <a:buNone/>
              <a:defRPr sz="4800"/>
            </a:lvl3pPr>
            <a:lvl4pPr marL="6583680" indent="0">
              <a:buNone/>
              <a:defRPr sz="4300"/>
            </a:lvl4pPr>
            <a:lvl5pPr marL="8778240" indent="0">
              <a:buNone/>
              <a:defRPr sz="4300"/>
            </a:lvl5pPr>
            <a:lvl6pPr marL="10972800" indent="0">
              <a:buNone/>
              <a:defRPr sz="4300"/>
            </a:lvl6pPr>
            <a:lvl7pPr marL="13167360" indent="0">
              <a:buNone/>
              <a:defRPr sz="4300"/>
            </a:lvl7pPr>
            <a:lvl8pPr marL="15361920" indent="0">
              <a:buNone/>
              <a:defRPr sz="4300"/>
            </a:lvl8pPr>
            <a:lvl9pPr marL="17556480" indent="0">
              <a:buNone/>
              <a:defRPr sz="43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C6199-44F3-DD4C-A9AD-3B7E0A41CF89}" type="datetimeFigureOut">
              <a:rPr lang="en-US" smtClean="0"/>
              <a:t>4/24/2018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F6098-2AE3-AC4B-AB4B-52CE0E5AC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8647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2982" y="23042880"/>
            <a:ext cx="26334720" cy="2720342"/>
          </a:xfrm>
        </p:spPr>
        <p:txBody>
          <a:bodyPr anchor="b"/>
          <a:lstStyle>
            <a:lvl1pPr algn="l">
              <a:defRPr sz="96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602982" y="2941320"/>
            <a:ext cx="26334720" cy="19751040"/>
          </a:xfrm>
        </p:spPr>
        <p:txBody>
          <a:bodyPr/>
          <a:lstStyle>
            <a:lvl1pPr marL="0" indent="0">
              <a:buNone/>
              <a:defRPr sz="15400"/>
            </a:lvl1pPr>
            <a:lvl2pPr marL="2194560" indent="0">
              <a:buNone/>
              <a:defRPr sz="13400"/>
            </a:lvl2pPr>
            <a:lvl3pPr marL="4389120" indent="0">
              <a:buNone/>
              <a:defRPr sz="1150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2982" y="25763222"/>
            <a:ext cx="26334720" cy="3863338"/>
          </a:xfrm>
        </p:spPr>
        <p:txBody>
          <a:bodyPr/>
          <a:lstStyle>
            <a:lvl1pPr marL="0" indent="0">
              <a:buNone/>
              <a:defRPr sz="6700"/>
            </a:lvl1pPr>
            <a:lvl2pPr marL="2194560" indent="0">
              <a:buNone/>
              <a:defRPr sz="5800"/>
            </a:lvl2pPr>
            <a:lvl3pPr marL="4389120" indent="0">
              <a:buNone/>
              <a:defRPr sz="4800"/>
            </a:lvl3pPr>
            <a:lvl4pPr marL="6583680" indent="0">
              <a:buNone/>
              <a:defRPr sz="4300"/>
            </a:lvl4pPr>
            <a:lvl5pPr marL="8778240" indent="0">
              <a:buNone/>
              <a:defRPr sz="4300"/>
            </a:lvl5pPr>
            <a:lvl6pPr marL="10972800" indent="0">
              <a:buNone/>
              <a:defRPr sz="4300"/>
            </a:lvl6pPr>
            <a:lvl7pPr marL="13167360" indent="0">
              <a:buNone/>
              <a:defRPr sz="4300"/>
            </a:lvl7pPr>
            <a:lvl8pPr marL="15361920" indent="0">
              <a:buNone/>
              <a:defRPr sz="4300"/>
            </a:lvl8pPr>
            <a:lvl9pPr marL="17556480" indent="0">
              <a:buNone/>
              <a:defRPr sz="43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C6199-44F3-DD4C-A9AD-3B7E0A41CF89}" type="datetimeFigureOut">
              <a:rPr lang="en-US" smtClean="0"/>
              <a:t>4/24/2018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2F6098-2AE3-AC4B-AB4B-52CE0E5AC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2831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94560" y="1318262"/>
            <a:ext cx="39502080" cy="5486400"/>
          </a:xfrm>
          <a:prstGeom prst="rect">
            <a:avLst/>
          </a:prstGeom>
        </p:spPr>
        <p:txBody>
          <a:bodyPr vert="horz" lIns="438912" tIns="219456" rIns="438912" bIns="219456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94560" y="7680963"/>
            <a:ext cx="39502080" cy="21724622"/>
          </a:xfrm>
          <a:prstGeom prst="rect">
            <a:avLst/>
          </a:prstGeom>
        </p:spPr>
        <p:txBody>
          <a:bodyPr vert="horz" lIns="438912" tIns="219456" rIns="438912" bIns="219456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194560" y="30510482"/>
            <a:ext cx="10241280" cy="17526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l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EC6199-44F3-DD4C-A9AD-3B7E0A41CF89}" type="datetimeFigureOut">
              <a:rPr lang="en-US" smtClean="0"/>
              <a:t>4/24/2018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996160" y="30510482"/>
            <a:ext cx="13898880" cy="17526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ctr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1455360" y="30510482"/>
            <a:ext cx="10241280" cy="1752600"/>
          </a:xfrm>
          <a:prstGeom prst="rect">
            <a:avLst/>
          </a:prstGeom>
        </p:spPr>
        <p:txBody>
          <a:bodyPr vert="horz" lIns="438912" tIns="219456" rIns="438912" bIns="219456" rtlCol="0" anchor="ctr"/>
          <a:lstStyle>
            <a:lvl1pPr algn="r">
              <a:defRPr sz="5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2F6098-2AE3-AC4B-AB4B-52CE0E5ACB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2868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2194560" rtl="0" eaLnBrk="1" latinLnBrk="0" hangingPunct="1">
        <a:spcBef>
          <a:spcPct val="0"/>
        </a:spcBef>
        <a:buNone/>
        <a:defRPr sz="21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645920" indent="-1645920" algn="l" defTabSz="2194560" rtl="0" eaLnBrk="1" latinLnBrk="0" hangingPunct="1">
        <a:spcBef>
          <a:spcPct val="20000"/>
        </a:spcBef>
        <a:buFont typeface="Arial"/>
        <a:buChar char="•"/>
        <a:defRPr sz="15400" kern="1200">
          <a:solidFill>
            <a:schemeClr val="tx1"/>
          </a:solidFill>
          <a:latin typeface="+mn-lt"/>
          <a:ea typeface="+mn-ea"/>
          <a:cs typeface="+mn-cs"/>
        </a:defRPr>
      </a:lvl1pPr>
      <a:lvl2pPr marL="3566160" indent="-1371600" algn="l" defTabSz="2194560" rtl="0" eaLnBrk="1" latinLnBrk="0" hangingPunct="1">
        <a:spcBef>
          <a:spcPct val="20000"/>
        </a:spcBef>
        <a:buFont typeface="Arial"/>
        <a:buChar char="–"/>
        <a:defRPr sz="1340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2194560" rtl="0" eaLnBrk="1" latinLnBrk="0" hangingPunct="1">
        <a:spcBef>
          <a:spcPct val="20000"/>
        </a:spcBef>
        <a:buFont typeface="Arial"/>
        <a:buChar char="•"/>
        <a:defRPr sz="115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2194560" rtl="0" eaLnBrk="1" latinLnBrk="0" hangingPunct="1">
        <a:spcBef>
          <a:spcPct val="20000"/>
        </a:spcBef>
        <a:buFont typeface="Arial"/>
        <a:buChar char="–"/>
        <a:defRPr sz="960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2194560" rtl="0" eaLnBrk="1" latinLnBrk="0" hangingPunct="1">
        <a:spcBef>
          <a:spcPct val="20000"/>
        </a:spcBef>
        <a:buFont typeface="Arial"/>
        <a:buChar char="»"/>
        <a:defRPr sz="9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2194560" rtl="0" eaLnBrk="1" latinLnBrk="0" hangingPunct="1">
        <a:spcBef>
          <a:spcPct val="20000"/>
        </a:spcBef>
        <a:buFont typeface="Arial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2194560" rtl="0" eaLnBrk="1" latinLnBrk="0" hangingPunct="1">
        <a:defRPr sz="8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mailto:nstegelm@uwyo.edu" TargetMode="External"/><Relationship Id="rId13" Type="http://schemas.openxmlformats.org/officeDocument/2006/relationships/image" Target="../media/image5.png"/><Relationship Id="rId3" Type="http://schemas.openxmlformats.org/officeDocument/2006/relationships/image" Target="../media/image1.png"/><Relationship Id="rId7" Type="http://schemas.openxmlformats.org/officeDocument/2006/relationships/hyperlink" Target="mailto:kseidel1@uwyo.edu" TargetMode="External"/><Relationship Id="rId12" Type="http://schemas.openxmlformats.org/officeDocument/2006/relationships/image" Target="../media/image4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mailto:asatyamu@uwyo.edu" TargetMode="External"/><Relationship Id="rId11" Type="http://schemas.openxmlformats.org/officeDocument/2006/relationships/image" Target="../media/image3.tiff"/><Relationship Id="rId5" Type="http://schemas.openxmlformats.org/officeDocument/2006/relationships/hyperlink" Target="mailto:mjohn107@uwyo.edu" TargetMode="External"/><Relationship Id="rId10" Type="http://schemas.openxmlformats.org/officeDocument/2006/relationships/image" Target="../media/image2.png"/><Relationship Id="rId4" Type="http://schemas.openxmlformats.org/officeDocument/2006/relationships/hyperlink" Target="mailto:jhess9@uwyo.edu" TargetMode="External"/><Relationship Id="rId9" Type="http://schemas.openxmlformats.org/officeDocument/2006/relationships/hyperlink" Target="mailto:jwild1@uwyo.edu" TargetMode="External"/><Relationship Id="rId1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 descr="BrandBar_New_flag_only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740993" y="26698518"/>
            <a:ext cx="34835882" cy="609885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66183" y="1918604"/>
            <a:ext cx="21151344" cy="26168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13000" b="1" spc="60" dirty="0"/>
              <a:t>DevOps </a:t>
            </a:r>
            <a:br>
              <a:rPr lang="en-US" sz="7200" b="1" spc="60" dirty="0"/>
            </a:br>
            <a:r>
              <a:rPr lang="en-US" sz="7200" b="1" spc="60" dirty="0"/>
              <a:t> </a:t>
            </a:r>
            <a:endParaRPr lang="en-US" sz="6000" dirty="0">
              <a:solidFill>
                <a:srgbClr val="000000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896388" y="4663921"/>
            <a:ext cx="993228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spc="60" dirty="0"/>
              <a:t>Jack Hess, Mason Johnson, </a:t>
            </a:r>
          </a:p>
          <a:p>
            <a:r>
              <a:rPr lang="en-US" sz="4000" b="1" spc="60" dirty="0"/>
              <a:t>Archana Satyamurthy,  Kay Seidel, </a:t>
            </a:r>
          </a:p>
          <a:p>
            <a:r>
              <a:rPr lang="en-US" sz="4000" b="1" spc="60" dirty="0"/>
              <a:t>Nick Stegelman, Jacob Wild</a:t>
            </a:r>
            <a:endParaRPr lang="en-US" sz="4000" b="1" dirty="0"/>
          </a:p>
        </p:txBody>
      </p:sp>
      <p:sp>
        <p:nvSpPr>
          <p:cNvPr id="62" name="TextBox 61"/>
          <p:cNvSpPr txBox="1"/>
          <p:nvPr/>
        </p:nvSpPr>
        <p:spPr>
          <a:xfrm>
            <a:off x="3247988" y="634778"/>
            <a:ext cx="16217901" cy="12618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Avenir Book"/>
                <a:cs typeface="Avenir Book"/>
              </a:rPr>
              <a:t>Spring 2018 | Rock the Blockchain Vote</a:t>
            </a:r>
          </a:p>
        </p:txBody>
      </p:sp>
      <p:sp>
        <p:nvSpPr>
          <p:cNvPr id="48" name="Rectangle 47"/>
          <p:cNvSpPr/>
          <p:nvPr/>
        </p:nvSpPr>
        <p:spPr>
          <a:xfrm>
            <a:off x="11236181" y="4630472"/>
            <a:ext cx="10139413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000" b="1" u="sng" dirty="0">
                <a:hlinkClick r:id="rId4"/>
              </a:rPr>
              <a:t>jhess9@uwyo.edu</a:t>
            </a:r>
            <a:r>
              <a:rPr lang="en-US" sz="4000" b="1" u="sng" dirty="0"/>
              <a:t>, </a:t>
            </a:r>
            <a:r>
              <a:rPr lang="en-US" sz="4000" b="1" u="sng" dirty="0">
                <a:hlinkClick r:id="rId5"/>
              </a:rPr>
              <a:t>mjohn107@uwyo.edu </a:t>
            </a:r>
            <a:r>
              <a:rPr lang="en-US" sz="4000" b="1" u="sng" dirty="0"/>
              <a:t>, </a:t>
            </a:r>
            <a:r>
              <a:rPr lang="en-US" sz="4000" b="1" u="sng" dirty="0">
                <a:hlinkClick r:id="rId6"/>
              </a:rPr>
              <a:t>asatyamu@uwyo.edu</a:t>
            </a:r>
            <a:r>
              <a:rPr lang="en-US" sz="4000" b="1" u="sng" dirty="0"/>
              <a:t>, </a:t>
            </a:r>
            <a:r>
              <a:rPr lang="en-US" sz="4000" b="1" u="sng" dirty="0">
                <a:hlinkClick r:id="rId7"/>
              </a:rPr>
              <a:t>kseidel1@uwyo.edu</a:t>
            </a:r>
            <a:r>
              <a:rPr lang="en-US" sz="4000" b="1" u="sng" dirty="0"/>
              <a:t>, </a:t>
            </a:r>
            <a:r>
              <a:rPr lang="en-US" sz="4000" b="1" u="sng" dirty="0">
                <a:hlinkClick r:id="rId8"/>
              </a:rPr>
              <a:t>nstegelm@uwyo.edu</a:t>
            </a:r>
            <a:r>
              <a:rPr lang="en-US" sz="4000" b="1" u="sng" dirty="0"/>
              <a:t>,  </a:t>
            </a:r>
            <a:r>
              <a:rPr lang="en-US" sz="4000" b="1" u="sng" dirty="0">
                <a:hlinkClick r:id="rId9"/>
              </a:rPr>
              <a:t>jwild1@uwyo.edu</a:t>
            </a:r>
            <a:endParaRPr lang="en-US" sz="4000" b="1" dirty="0"/>
          </a:p>
        </p:txBody>
      </p:sp>
      <p:sp>
        <p:nvSpPr>
          <p:cNvPr id="13" name="Rectangle 12"/>
          <p:cNvSpPr/>
          <p:nvPr/>
        </p:nvSpPr>
        <p:spPr>
          <a:xfrm>
            <a:off x="544397" y="7686681"/>
            <a:ext cx="20968083" cy="2717888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algn="ctr"/>
            <a:endParaRPr lang="en-US" sz="5000" b="1" dirty="0"/>
          </a:p>
        </p:txBody>
      </p:sp>
      <p:sp>
        <p:nvSpPr>
          <p:cNvPr id="21" name="Rectangle 20"/>
          <p:cNvSpPr/>
          <p:nvPr/>
        </p:nvSpPr>
        <p:spPr>
          <a:xfrm>
            <a:off x="672795" y="11183060"/>
            <a:ext cx="20461422" cy="7662068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endParaRPr lang="en-US" sz="4000" dirty="0"/>
          </a:p>
        </p:txBody>
      </p:sp>
      <p:sp>
        <p:nvSpPr>
          <p:cNvPr id="22" name="Rectangle 21"/>
          <p:cNvSpPr/>
          <p:nvPr/>
        </p:nvSpPr>
        <p:spPr>
          <a:xfrm>
            <a:off x="19386032" y="31253292"/>
            <a:ext cx="2419084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s-IS" sz="3600" dirty="0"/>
              <a:t>Acknowledgements:</a:t>
            </a:r>
          </a:p>
          <a:p>
            <a:r>
              <a:rPr lang="is-IS" sz="3600" dirty="0"/>
              <a:t>Mike Borowczak, CEDAR, AWS</a:t>
            </a:r>
          </a:p>
        </p:txBody>
      </p:sp>
      <p:sp>
        <p:nvSpPr>
          <p:cNvPr id="47" name="Rectangle 46"/>
          <p:cNvSpPr/>
          <p:nvPr/>
        </p:nvSpPr>
        <p:spPr>
          <a:xfrm>
            <a:off x="22884952" y="2160245"/>
            <a:ext cx="8596500" cy="4308326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/>
              <a:t>Researching licenses information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dirty="0"/>
              <a:t>Ensuring we are following license requirements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4400" dirty="0"/>
          </a:p>
        </p:txBody>
      </p:sp>
      <p:sp>
        <p:nvSpPr>
          <p:cNvPr id="38" name="Rectangle 37"/>
          <p:cNvSpPr/>
          <p:nvPr/>
        </p:nvSpPr>
        <p:spPr>
          <a:xfrm>
            <a:off x="10828670" y="14910544"/>
            <a:ext cx="9817276" cy="7643174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/>
              <a:t>Markdown File</a:t>
            </a:r>
          </a:p>
          <a:p>
            <a:pPr marL="2766060" lvl="1" indent="-571500">
              <a:buFont typeface="Arial" panose="020B0604020202020204" pitchFamily="34" charset="0"/>
              <a:buChar char="•"/>
            </a:pPr>
            <a:r>
              <a:rPr lang="en-US" sz="4400" dirty="0"/>
              <a:t>Overall Objectives</a:t>
            </a:r>
          </a:p>
          <a:p>
            <a:pPr marL="2766060" lvl="1" indent="-571500">
              <a:buFont typeface="Arial" panose="020B0604020202020204" pitchFamily="34" charset="0"/>
              <a:buChar char="•"/>
            </a:pPr>
            <a:r>
              <a:rPr lang="en-US" sz="4400" dirty="0"/>
              <a:t>Description of how we chose teams</a:t>
            </a:r>
          </a:p>
          <a:p>
            <a:pPr marL="2766060" lvl="1" indent="-571500">
              <a:buFont typeface="Arial" panose="020B0604020202020204" pitchFamily="34" charset="0"/>
              <a:buChar char="•"/>
            </a:pPr>
            <a:r>
              <a:rPr lang="en-US" sz="4400" dirty="0"/>
              <a:t>The purpose of each team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/>
              <a:t>Time Sheets</a:t>
            </a:r>
          </a:p>
          <a:p>
            <a:pPr marL="2766060" lvl="1" indent="-571500">
              <a:buFont typeface="Arial" panose="020B0604020202020204" pitchFamily="34" charset="0"/>
              <a:buChar char="•"/>
            </a:pPr>
            <a:r>
              <a:rPr lang="en-US" sz="4400" dirty="0"/>
              <a:t>Invested time and effort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/>
              <a:t>Technical documentation</a:t>
            </a:r>
          </a:p>
          <a:p>
            <a:pPr marL="2766060" lvl="1" indent="-571500">
              <a:buFont typeface="Arial" panose="020B0604020202020204" pitchFamily="34" charset="0"/>
              <a:buChar char="•"/>
            </a:pPr>
            <a:r>
              <a:rPr lang="en-US" sz="4400" dirty="0"/>
              <a:t>Code Base, build and run the system (Chapter 1 of user manual)</a:t>
            </a:r>
          </a:p>
          <a:p>
            <a:endParaRPr lang="en-US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4400" dirty="0"/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sz="4400" dirty="0"/>
          </a:p>
        </p:txBody>
      </p:sp>
      <p:sp>
        <p:nvSpPr>
          <p:cNvPr id="39" name="Rectangle 38"/>
          <p:cNvSpPr/>
          <p:nvPr/>
        </p:nvSpPr>
        <p:spPr>
          <a:xfrm>
            <a:off x="946996" y="7838581"/>
            <a:ext cx="19913020" cy="5814532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000" dirty="0"/>
              <a:t>Research and assistance with system integration.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000" dirty="0"/>
              <a:t>Documentation for teams.</a:t>
            </a:r>
          </a:p>
          <a:p>
            <a:pPr marL="2880360" lvl="1" indent="-685800">
              <a:buFont typeface="Arial" panose="020B0604020202020204" pitchFamily="34" charset="0"/>
              <a:buChar char="•"/>
            </a:pPr>
            <a:r>
              <a:rPr lang="en-US" sz="4000" dirty="0"/>
              <a:t>Licensing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000" dirty="0"/>
              <a:t>Security inspection and research</a:t>
            </a:r>
          </a:p>
          <a:p>
            <a:pPr marL="2880360" lvl="1" indent="-685800">
              <a:buFont typeface="Arial" panose="020B0604020202020204" pitchFamily="34" charset="0"/>
              <a:buChar char="•"/>
            </a:pPr>
            <a:r>
              <a:rPr lang="en-US" sz="4000" dirty="0"/>
              <a:t>Known issues with libraries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000" dirty="0"/>
              <a:t>Software deployment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000" dirty="0"/>
              <a:t>Acquiring computing resources for the teams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000" dirty="0"/>
              <a:t>Streamlining</a:t>
            </a:r>
          </a:p>
          <a:p>
            <a:pPr marL="2880360" lvl="1" indent="-685800">
              <a:buFont typeface="Arial" panose="020B0604020202020204" pitchFamily="34" charset="0"/>
              <a:buChar char="•"/>
            </a:pPr>
            <a:r>
              <a:rPr lang="en-US" sz="4000" dirty="0"/>
              <a:t>Assisting in any other way that helped the teams get from inception to deployment</a:t>
            </a:r>
          </a:p>
        </p:txBody>
      </p:sp>
      <p:sp>
        <p:nvSpPr>
          <p:cNvPr id="43" name="Rectangle 42"/>
          <p:cNvSpPr/>
          <p:nvPr/>
        </p:nvSpPr>
        <p:spPr>
          <a:xfrm>
            <a:off x="946996" y="23756783"/>
            <a:ext cx="19626962" cy="3227646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/>
              <a:t>AWS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dirty="0"/>
              <a:t>Hardware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44397" y="27168092"/>
            <a:ext cx="11687175" cy="5414642"/>
          </a:xfrm>
          <a:prstGeom prst="rect">
            <a:avLst/>
          </a:prstGeom>
        </p:spPr>
      </p:pic>
      <p:sp>
        <p:nvSpPr>
          <p:cNvPr id="58" name="Rectangle 57"/>
          <p:cNvSpPr/>
          <p:nvPr/>
        </p:nvSpPr>
        <p:spPr>
          <a:xfrm>
            <a:off x="23147880" y="7889364"/>
            <a:ext cx="19815120" cy="4619293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742950" indent="-7429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dirty="0"/>
              <a:t>Receiving information to move forward in our projects</a:t>
            </a:r>
          </a:p>
          <a:p>
            <a:pPr marL="742950" indent="-7429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dirty="0"/>
              <a:t>Understanding the requested information we are supplying to the groups</a:t>
            </a:r>
          </a:p>
          <a:p>
            <a:pPr marL="742950" indent="-7429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dirty="0"/>
              <a:t>Understanding each groups project</a:t>
            </a:r>
          </a:p>
          <a:p>
            <a:pPr marL="742950" indent="-7429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dirty="0"/>
              <a:t>The size of the overall project vs. amount of people working on it</a:t>
            </a:r>
          </a:p>
          <a:p>
            <a:pPr marL="742950" indent="-7429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sz="4400" dirty="0"/>
          </a:p>
        </p:txBody>
      </p:sp>
      <p:sp>
        <p:nvSpPr>
          <p:cNvPr id="61" name="Rectangle 60"/>
          <p:cNvSpPr/>
          <p:nvPr/>
        </p:nvSpPr>
        <p:spPr>
          <a:xfrm>
            <a:off x="22602394" y="901305"/>
            <a:ext cx="20580998" cy="1015663"/>
          </a:xfrm>
          <a:prstGeom prst="rect">
            <a:avLst/>
          </a:prstGeom>
          <a:gradFill flip="none" rotWithShape="1">
            <a:gsLst>
              <a:gs pos="0">
                <a:srgbClr val="FCBD24"/>
              </a:gs>
              <a:gs pos="100000">
                <a:srgbClr val="F3A020"/>
              </a:gs>
            </a:gsLst>
            <a:lin ang="0" scaled="1"/>
            <a:tileRect/>
          </a:gradFill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>
              <a:tabLst>
                <a:tab pos="2921000" algn="l"/>
              </a:tabLst>
            </a:pPr>
            <a:r>
              <a:rPr lang="en-US" sz="6000" b="1" dirty="0">
                <a:solidFill>
                  <a:schemeClr val="tx1"/>
                </a:solidFill>
              </a:rPr>
              <a:t>Licensing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1481452" y="31010015"/>
            <a:ext cx="1941739" cy="182082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1338335" y="31214758"/>
            <a:ext cx="1605870" cy="1605870"/>
          </a:xfrm>
          <a:prstGeom prst="rect">
            <a:avLst/>
          </a:prstGeom>
        </p:spPr>
      </p:pic>
      <p:sp>
        <p:nvSpPr>
          <p:cNvPr id="69" name="Rectangle 68"/>
          <p:cNvSpPr/>
          <p:nvPr/>
        </p:nvSpPr>
        <p:spPr>
          <a:xfrm>
            <a:off x="33070800" y="31268371"/>
            <a:ext cx="8046530" cy="1192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i="1" dirty="0">
                <a:solidFill>
                  <a:srgbClr val="F3A020"/>
                </a:solidFill>
              </a:rPr>
              <a:t>This poster made possible by:</a:t>
            </a:r>
          </a:p>
          <a:p>
            <a:r>
              <a:rPr lang="en-US" sz="2400" b="1" i="1" dirty="0">
                <a:solidFill>
                  <a:srgbClr val="F3A020"/>
                </a:solidFill>
              </a:rPr>
              <a:t>UWYO College of Engineering &amp; Applied Science, UWYO Computer Science Department, and UWYO CEDAR.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9618790" y="31209527"/>
            <a:ext cx="1816774" cy="158848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46996" y="14822139"/>
            <a:ext cx="10289185" cy="5847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/>
              <a:t>Licensing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/>
              <a:t>Repos Accessibility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/>
              <a:t>User Manual(s)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dirty="0"/>
              <a:t>The product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/>
              <a:t>Future Work: what we could enhance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/>
              <a:t>Time, materials/resources, money spent</a:t>
            </a:r>
          </a:p>
          <a:p>
            <a:pPr marL="2766060" lvl="1" indent="-571500">
              <a:buFont typeface="Arial" panose="020B0604020202020204" pitchFamily="34" charset="0"/>
              <a:buChar char="•"/>
            </a:pPr>
            <a:r>
              <a:rPr lang="en-US" sz="4400" dirty="0"/>
              <a:t>Pizza</a:t>
            </a:r>
          </a:p>
          <a:p>
            <a:pPr marL="2766060" lvl="1" indent="-571500">
              <a:buFont typeface="Arial" panose="020B0604020202020204" pitchFamily="34" charset="0"/>
              <a:buChar char="•"/>
            </a:pPr>
            <a:r>
              <a:rPr lang="en-US" sz="4400" dirty="0"/>
              <a:t>AWS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3147880" y="23717123"/>
            <a:ext cx="19790290" cy="1689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400" dirty="0"/>
              <a:t>DevOps Requirement for large groups</a:t>
            </a:r>
          </a:p>
          <a:p>
            <a:pPr marL="685800" indent="-6858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4400" dirty="0"/>
              <a:t>Ensure unification of documentation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BCD1921-3F32-4741-8C89-112C7D9C9B94}"/>
              </a:ext>
            </a:extLst>
          </p:cNvPr>
          <p:cNvSpPr/>
          <p:nvPr/>
        </p:nvSpPr>
        <p:spPr>
          <a:xfrm>
            <a:off x="466183" y="6664525"/>
            <a:ext cx="20580998" cy="1015663"/>
          </a:xfrm>
          <a:prstGeom prst="rect">
            <a:avLst/>
          </a:prstGeom>
          <a:gradFill flip="none" rotWithShape="1">
            <a:gsLst>
              <a:gs pos="0">
                <a:srgbClr val="FCBD24"/>
              </a:gs>
              <a:gs pos="100000">
                <a:srgbClr val="F3A020"/>
              </a:gs>
            </a:gsLst>
            <a:lin ang="0" scaled="1"/>
            <a:tileRect/>
          </a:gradFill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>
              <a:tabLst>
                <a:tab pos="2921000" algn="l"/>
              </a:tabLst>
            </a:pPr>
            <a:r>
              <a:rPr lang="en-US" sz="6000" b="1" dirty="0">
                <a:solidFill>
                  <a:schemeClr val="tx1"/>
                </a:solidFill>
              </a:rPr>
              <a:t>Motivation and Abstract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0144CC24-0DDA-4E95-A0F0-0708ABEB9821}"/>
              </a:ext>
            </a:extLst>
          </p:cNvPr>
          <p:cNvSpPr/>
          <p:nvPr/>
        </p:nvSpPr>
        <p:spPr>
          <a:xfrm>
            <a:off x="538171" y="13652539"/>
            <a:ext cx="20580998" cy="1015663"/>
          </a:xfrm>
          <a:prstGeom prst="rect">
            <a:avLst/>
          </a:prstGeom>
          <a:gradFill flip="none" rotWithShape="1">
            <a:gsLst>
              <a:gs pos="0">
                <a:srgbClr val="FCBD24"/>
              </a:gs>
              <a:gs pos="100000">
                <a:srgbClr val="F3A020"/>
              </a:gs>
            </a:gsLst>
            <a:lin ang="0" scaled="1"/>
            <a:tileRect/>
          </a:gradFill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>
              <a:tabLst>
                <a:tab pos="2921000" algn="l"/>
              </a:tabLst>
            </a:pPr>
            <a:r>
              <a:rPr lang="en-US" sz="6000" b="1" dirty="0">
                <a:solidFill>
                  <a:schemeClr val="tx1"/>
                </a:solidFill>
              </a:rPr>
              <a:t>Deliverables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5AA8056-F5E5-4677-BE9B-175052D083D5}"/>
              </a:ext>
            </a:extLst>
          </p:cNvPr>
          <p:cNvSpPr/>
          <p:nvPr/>
        </p:nvSpPr>
        <p:spPr>
          <a:xfrm>
            <a:off x="466183" y="22498778"/>
            <a:ext cx="20580998" cy="1015663"/>
          </a:xfrm>
          <a:prstGeom prst="rect">
            <a:avLst/>
          </a:prstGeom>
          <a:gradFill flip="none" rotWithShape="1">
            <a:gsLst>
              <a:gs pos="0">
                <a:srgbClr val="FCBD24"/>
              </a:gs>
              <a:gs pos="100000">
                <a:srgbClr val="F3A020"/>
              </a:gs>
            </a:gsLst>
            <a:lin ang="0" scaled="1"/>
            <a:tileRect/>
          </a:gradFill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>
              <a:tabLst>
                <a:tab pos="2921000" algn="l"/>
              </a:tabLst>
            </a:pPr>
            <a:r>
              <a:rPr lang="en-US" sz="6000" b="1" dirty="0">
                <a:solidFill>
                  <a:schemeClr val="tx1"/>
                </a:solidFill>
              </a:rPr>
              <a:t>Infrastructure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9D86E191-24B6-484E-849F-946215560261}"/>
              </a:ext>
            </a:extLst>
          </p:cNvPr>
          <p:cNvSpPr/>
          <p:nvPr/>
        </p:nvSpPr>
        <p:spPr>
          <a:xfrm>
            <a:off x="22602394" y="6671018"/>
            <a:ext cx="20580998" cy="1015663"/>
          </a:xfrm>
          <a:prstGeom prst="rect">
            <a:avLst/>
          </a:prstGeom>
          <a:gradFill flip="none" rotWithShape="1">
            <a:gsLst>
              <a:gs pos="0">
                <a:srgbClr val="FCBD24"/>
              </a:gs>
              <a:gs pos="100000">
                <a:srgbClr val="F3A020"/>
              </a:gs>
            </a:gsLst>
            <a:lin ang="0" scaled="1"/>
            <a:tileRect/>
          </a:gradFill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>
              <a:tabLst>
                <a:tab pos="2921000" algn="l"/>
              </a:tabLst>
            </a:pPr>
            <a:r>
              <a:rPr lang="en-US" sz="6000" b="1" dirty="0">
                <a:solidFill>
                  <a:schemeClr val="tx1"/>
                </a:solidFill>
              </a:rPr>
              <a:t>Limitations and Challenges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D7A9EE5C-A546-4EA5-BE60-49C2777E2036}"/>
              </a:ext>
            </a:extLst>
          </p:cNvPr>
          <p:cNvSpPr/>
          <p:nvPr/>
        </p:nvSpPr>
        <p:spPr>
          <a:xfrm>
            <a:off x="22602394" y="22498777"/>
            <a:ext cx="20580998" cy="1015663"/>
          </a:xfrm>
          <a:prstGeom prst="rect">
            <a:avLst/>
          </a:prstGeom>
          <a:gradFill flip="none" rotWithShape="1">
            <a:gsLst>
              <a:gs pos="0">
                <a:srgbClr val="FCBD24"/>
              </a:gs>
              <a:gs pos="100000">
                <a:srgbClr val="F3A020"/>
              </a:gs>
            </a:gsLst>
            <a:lin ang="0" scaled="1"/>
            <a:tileRect/>
          </a:gradFill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>
              <a:tabLst>
                <a:tab pos="2921000" algn="l"/>
              </a:tabLst>
            </a:pPr>
            <a:r>
              <a:rPr lang="en-US" sz="6000" b="1" dirty="0">
                <a:solidFill>
                  <a:schemeClr val="tx1"/>
                </a:solidFill>
              </a:rPr>
              <a:t>Conclusions and Future Work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62D53D84-2CEC-403F-8DCA-DE4388913D4D}"/>
              </a:ext>
            </a:extLst>
          </p:cNvPr>
          <p:cNvSpPr/>
          <p:nvPr/>
        </p:nvSpPr>
        <p:spPr>
          <a:xfrm>
            <a:off x="22602394" y="13653113"/>
            <a:ext cx="20580998" cy="1015663"/>
          </a:xfrm>
          <a:prstGeom prst="rect">
            <a:avLst/>
          </a:prstGeom>
          <a:gradFill flip="none" rotWithShape="1">
            <a:gsLst>
              <a:gs pos="0">
                <a:srgbClr val="FCBD24"/>
              </a:gs>
              <a:gs pos="100000">
                <a:srgbClr val="F3A020"/>
              </a:gs>
            </a:gsLst>
            <a:lin ang="0" scaled="1"/>
            <a:tileRect/>
          </a:gradFill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>
              <a:tabLst>
                <a:tab pos="2921000" algn="l"/>
              </a:tabLst>
            </a:pPr>
            <a:r>
              <a:rPr lang="en-US" sz="6000" b="1" dirty="0">
                <a:solidFill>
                  <a:schemeClr val="tx1"/>
                </a:solidFill>
              </a:rPr>
              <a:t>DevOps Life Cycle</a:t>
            </a:r>
          </a:p>
        </p:txBody>
      </p:sp>
      <p:pic>
        <p:nvPicPr>
          <p:cNvPr id="1026" name="Picture 2" descr="http://blog.xebialabs.com/wp-content/uploads/2016/03/DevOps-cycle-PPT-COLOURS.png">
            <a:extLst>
              <a:ext uri="{FF2B5EF4-FFF2-40B4-BE49-F238E27FC236}">
                <a16:creationId xmlns:a16="http://schemas.microsoft.com/office/drawing/2014/main" id="{1338C1C2-07AD-48CF-8032-5B75350448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944251" y="12554107"/>
            <a:ext cx="17016139" cy="119262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9FDD48B7-1C30-403D-A58E-4272D692F100}"/>
              </a:ext>
            </a:extLst>
          </p:cNvPr>
          <p:cNvSpPr/>
          <p:nvPr/>
        </p:nvSpPr>
        <p:spPr>
          <a:xfrm>
            <a:off x="32795815" y="2219940"/>
            <a:ext cx="8596500" cy="4308326"/>
          </a:xfrm>
          <a:prstGeom prst="rect">
            <a:avLst/>
          </a:prstGeom>
        </p:spPr>
        <p:txBody>
          <a:bodyPr wrap="square">
            <a:no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/>
              <a:t>MIT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/>
              <a:t>GNU Public License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/>
              <a:t>Python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/>
              <a:t>Oracle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/>
              <a:t>Flask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 err="1"/>
              <a:t>SQLAlchemy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0409392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lackTie">
      <a:majorFont>
        <a:latin typeface="Garamond"/>
        <a:ea typeface=""/>
        <a:cs typeface=""/>
        <a:font script="Grek" typeface="Constantia"/>
        <a:font script="Cyrl" typeface="Constantia"/>
        <a:font script="Jpan" typeface="ＭＳ Ｐ明朝"/>
        <a:font script="Hang" typeface="궁서"/>
        <a:font script="Hans" typeface="仿宋"/>
        <a:font script="Hant" typeface="標楷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aramond"/>
        <a:ea typeface=""/>
        <a:cs typeface=""/>
        <a:font script="Grek" typeface="Constantia"/>
        <a:font script="Cyrl" typeface="Constantia"/>
        <a:font script="Jpan" typeface="ＭＳ Ｐ明朝"/>
        <a:font script="Hang" typeface="궁서"/>
        <a:font script="Hans" typeface="仿宋"/>
        <a:font script="Hant" typeface="標楷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2961</TotalTime>
  <Words>280</Words>
  <Application>Microsoft Office PowerPoint</Application>
  <PresentationFormat>Custom</PresentationFormat>
  <Paragraphs>60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Avenir Book</vt:lpstr>
      <vt:lpstr>Calibri</vt:lpstr>
      <vt:lpstr>Garamond</vt:lpstr>
      <vt:lpstr>Office Theme</vt:lpstr>
      <vt:lpstr>PowerPoint Presentation</vt:lpstr>
    </vt:vector>
  </TitlesOfParts>
  <Company>Erebus Labs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Mike Borowczak</dc:creator>
  <cp:lastModifiedBy>Jack Hess</cp:lastModifiedBy>
  <cp:revision>159</cp:revision>
  <dcterms:created xsi:type="dcterms:W3CDTF">2014-09-24T21:48:38Z</dcterms:created>
  <dcterms:modified xsi:type="dcterms:W3CDTF">2018-04-25T04:31:07Z</dcterms:modified>
</cp:coreProperties>
</file>

<file path=docProps/thumbnail.jpeg>
</file>